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eps" ContentType="image/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9" r:id="rId3"/>
    <p:sldId id="259" r:id="rId4"/>
    <p:sldId id="268" r:id="rId5"/>
    <p:sldId id="261" r:id="rId6"/>
    <p:sldId id="270" r:id="rId7"/>
    <p:sldId id="265" r:id="rId8"/>
    <p:sldId id="271" r:id="rId9"/>
    <p:sldId id="263" r:id="rId10"/>
    <p:sldId id="272"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2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41FC4B-C8DD-4CC8-89A9-94A2B238D0EF}" type="datetimeFigureOut">
              <a:rPr lang="en-GB" smtClean="0"/>
              <a:t>23/06/2020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7F7583-10B7-49CD-AFB9-3733CDA2AC05}" type="slidenum">
              <a:rPr lang="en-GB" smtClean="0"/>
              <a:t>‹#›</a:t>
            </a:fld>
            <a:endParaRPr lang="en-GB"/>
          </a:p>
        </p:txBody>
      </p:sp>
    </p:spTree>
    <p:extLst>
      <p:ext uri="{BB962C8B-B14F-4D97-AF65-F5344CB8AC3E}">
        <p14:creationId xmlns:p14="http://schemas.microsoft.com/office/powerpoint/2010/main" val="262254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27F7583-10B7-49CD-AFB9-3733CDA2AC05}" type="slidenum">
              <a:rPr lang="en-GB" smtClean="0"/>
              <a:t>1</a:t>
            </a:fld>
            <a:endParaRPr lang="en-GB"/>
          </a:p>
        </p:txBody>
      </p:sp>
    </p:spTree>
    <p:extLst>
      <p:ext uri="{BB962C8B-B14F-4D97-AF65-F5344CB8AC3E}">
        <p14:creationId xmlns:p14="http://schemas.microsoft.com/office/powerpoint/2010/main" val="3722588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27F7583-10B7-49CD-AFB9-3733CDA2AC05}" type="slidenum">
              <a:rPr lang="en-GB" smtClean="0"/>
              <a:t>10</a:t>
            </a:fld>
            <a:endParaRPr lang="en-GB"/>
          </a:p>
        </p:txBody>
      </p:sp>
    </p:spTree>
    <p:extLst>
      <p:ext uri="{BB962C8B-B14F-4D97-AF65-F5344CB8AC3E}">
        <p14:creationId xmlns:p14="http://schemas.microsoft.com/office/powerpoint/2010/main" val="248121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50821"/>
          </a:xfrm>
        </p:spPr>
        <p:txBody>
          <a:bodyPr/>
          <a:lstStyle/>
          <a:p>
            <a:r>
              <a:rPr lang="en-GB" b="1" dirty="0" smtClean="0">
                <a:solidFill>
                  <a:srgbClr val="0C2340"/>
                </a:solidFill>
                <a:latin typeface="Trebuchet MS" panose="020B0603020202020204" pitchFamily="34" charset="0"/>
              </a:rPr>
              <a:t>Visit the school:</a:t>
            </a:r>
          </a:p>
          <a:p>
            <a:endParaRPr lang="en-GB" b="1" dirty="0" smtClean="0">
              <a:solidFill>
                <a:srgbClr val="0C2340"/>
              </a:solidFill>
              <a:latin typeface="Trebuchet MS" panose="020B0603020202020204" pitchFamily="34" charset="0"/>
            </a:endParaRPr>
          </a:p>
          <a:p>
            <a:r>
              <a:rPr lang="en-GB" dirty="0" smtClean="0">
                <a:solidFill>
                  <a:srgbClr val="0C2340"/>
                </a:solidFill>
                <a:latin typeface="Trebuchet MS" panose="020B0603020202020204" pitchFamily="34" charset="0"/>
              </a:rPr>
              <a:t>We will be arranging an informal picnic during the summer holidays so that the children can visit the site and you and you child can meet other families. We are holding a brief induction morning on Wednesday the 26</a:t>
            </a:r>
            <a:r>
              <a:rPr lang="en-GB" baseline="30000" dirty="0" smtClean="0">
                <a:solidFill>
                  <a:srgbClr val="0C2340"/>
                </a:solidFill>
                <a:latin typeface="Trebuchet MS" panose="020B0603020202020204" pitchFamily="34" charset="0"/>
              </a:rPr>
              <a:t>th</a:t>
            </a:r>
            <a:r>
              <a:rPr lang="en-GB" dirty="0" smtClean="0">
                <a:solidFill>
                  <a:srgbClr val="0C2340"/>
                </a:solidFill>
                <a:latin typeface="Trebuchet MS" panose="020B0603020202020204" pitchFamily="34" charset="0"/>
              </a:rPr>
              <a:t> of August when the children will meet their new teacher and spend time in the classroom.</a:t>
            </a:r>
          </a:p>
          <a:p>
            <a:endParaRPr lang="en-GB" dirty="0" smtClean="0">
              <a:solidFill>
                <a:srgbClr val="0C2340"/>
              </a:solidFill>
              <a:latin typeface="Trebuchet MS" panose="020B0603020202020204" pitchFamily="34" charset="0"/>
            </a:endParaRPr>
          </a:p>
          <a:p>
            <a:r>
              <a:rPr lang="en-GB" b="1" dirty="0" smtClean="0">
                <a:solidFill>
                  <a:srgbClr val="0C2340"/>
                </a:solidFill>
                <a:latin typeface="Trebuchet MS" panose="020B0603020202020204" pitchFamily="34" charset="0"/>
              </a:rPr>
              <a:t>Talk about how fun school is:</a:t>
            </a:r>
          </a:p>
          <a:p>
            <a:endParaRPr lang="en-GB" b="1" dirty="0" smtClean="0">
              <a:solidFill>
                <a:srgbClr val="0C2340"/>
              </a:solidFill>
              <a:latin typeface="Trebuchet MS" panose="020B0603020202020204" pitchFamily="34" charset="0"/>
            </a:endParaRPr>
          </a:p>
          <a:p>
            <a:r>
              <a:rPr lang="en-GB" dirty="0" smtClean="0">
                <a:solidFill>
                  <a:srgbClr val="0C2340"/>
                </a:solidFill>
                <a:latin typeface="Trebuchet MS" panose="020B0603020202020204" pitchFamily="34" charset="0"/>
              </a:rPr>
              <a:t>Older siblings or friends could be enlisted to share all the things they enjoy about school – as long as they’re thoroughly briefed not to share things they’re not so keen on! Giving your child time to talk also lets them raise any concerns or questions.</a:t>
            </a:r>
          </a:p>
          <a:p>
            <a:endParaRPr lang="en-GB" dirty="0" smtClean="0">
              <a:solidFill>
                <a:srgbClr val="0C2340"/>
              </a:solidFill>
              <a:latin typeface="Trebuchet MS" panose="020B0603020202020204" pitchFamily="34" charset="0"/>
            </a:endParaRPr>
          </a:p>
          <a:p>
            <a:r>
              <a:rPr lang="en-GB" b="1" dirty="0" smtClean="0">
                <a:solidFill>
                  <a:srgbClr val="0C2340"/>
                </a:solidFill>
                <a:latin typeface="Trebuchet MS" panose="020B0603020202020204" pitchFamily="34" charset="0"/>
              </a:rPr>
              <a:t>Practise the school </a:t>
            </a:r>
            <a:r>
              <a:rPr lang="en-GB" b="1" smtClean="0">
                <a:solidFill>
                  <a:srgbClr val="0C2340"/>
                </a:solidFill>
                <a:latin typeface="Trebuchet MS" panose="020B0603020202020204" pitchFamily="34" charset="0"/>
              </a:rPr>
              <a:t>route:</a:t>
            </a:r>
          </a:p>
          <a:p>
            <a:endParaRPr lang="en-GB" b="1" dirty="0" smtClean="0">
              <a:solidFill>
                <a:srgbClr val="0C2340"/>
              </a:solidFill>
              <a:latin typeface="Trebuchet MS" panose="020B0603020202020204" pitchFamily="34" charset="0"/>
            </a:endParaRPr>
          </a:p>
          <a:p>
            <a:r>
              <a:rPr lang="en-GB" dirty="0" smtClean="0">
                <a:solidFill>
                  <a:srgbClr val="0C2340"/>
                </a:solidFill>
                <a:latin typeface="Trebuchet MS" panose="020B0603020202020204" pitchFamily="34" charset="0"/>
              </a:rPr>
              <a:t>It can be helpful to do a practise journey before the big day, looking for interesting things on the way. It might be a good idea to make sure your child has school-friendly bedtimes and getting-up times a few days in advance.</a:t>
            </a:r>
          </a:p>
        </p:txBody>
      </p:sp>
      <p:sp>
        <p:nvSpPr>
          <p:cNvPr id="4" name="Slide Number Placeholder 3"/>
          <p:cNvSpPr>
            <a:spLocks noGrp="1"/>
          </p:cNvSpPr>
          <p:nvPr>
            <p:ph type="sldNum" sz="quarter" idx="10"/>
          </p:nvPr>
        </p:nvSpPr>
        <p:spPr/>
        <p:txBody>
          <a:bodyPr/>
          <a:lstStyle/>
          <a:p>
            <a:fld id="{027F7583-10B7-49CD-AFB9-3733CDA2AC05}" type="slidenum">
              <a:rPr lang="en-GB" smtClean="0"/>
              <a:t>11</a:t>
            </a:fld>
            <a:endParaRPr lang="en-GB"/>
          </a:p>
        </p:txBody>
      </p:sp>
    </p:spTree>
    <p:extLst>
      <p:ext uri="{BB962C8B-B14F-4D97-AF65-F5344CB8AC3E}">
        <p14:creationId xmlns:p14="http://schemas.microsoft.com/office/powerpoint/2010/main" val="2704764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27F7583-10B7-49CD-AFB9-3733CDA2AC05}" type="slidenum">
              <a:rPr lang="en-GB" smtClean="0"/>
              <a:t>2</a:t>
            </a:fld>
            <a:endParaRPr lang="en-GB"/>
          </a:p>
        </p:txBody>
      </p:sp>
    </p:spTree>
    <p:extLst>
      <p:ext uri="{BB962C8B-B14F-4D97-AF65-F5344CB8AC3E}">
        <p14:creationId xmlns:p14="http://schemas.microsoft.com/office/powerpoint/2010/main" val="23085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Trebuchet MS" panose="020B0603020202020204" pitchFamily="34" charset="0"/>
              </a:rPr>
              <a:t>Going to the toilet:</a:t>
            </a:r>
          </a:p>
          <a:p>
            <a:r>
              <a:rPr lang="en-GB" dirty="0" smtClean="0">
                <a:latin typeface="Trebuchet MS" panose="020B0603020202020204" pitchFamily="34" charset="0"/>
              </a:rPr>
              <a:t>Resist the temptation to pop your child onto the loo and wipe their bottom. It is better to get your child into the habit of doing this for themselves.</a:t>
            </a:r>
          </a:p>
          <a:p>
            <a:endParaRPr lang="en-GB" dirty="0" smtClean="0">
              <a:latin typeface="Trebuchet MS" panose="020B0603020202020204" pitchFamily="34" charset="0"/>
            </a:endParaRPr>
          </a:p>
          <a:p>
            <a:r>
              <a:rPr lang="en-GB" b="1" dirty="0" smtClean="0">
                <a:latin typeface="Trebuchet MS" panose="020B0603020202020204" pitchFamily="34" charset="0"/>
              </a:rPr>
              <a:t>Getting Dressed:</a:t>
            </a:r>
          </a:p>
          <a:p>
            <a:r>
              <a:rPr lang="en-GB" dirty="0" smtClean="0">
                <a:latin typeface="Trebuchet MS" panose="020B0603020202020204" pitchFamily="34" charset="0"/>
              </a:rPr>
              <a:t>Avoid clothing with fiddly buckles and buttons. It is also a good idea to have a few dry runs with the PE kit.</a:t>
            </a:r>
          </a:p>
          <a:p>
            <a:endParaRPr lang="en-GB" b="1" dirty="0" smtClean="0">
              <a:latin typeface="Trebuchet MS" panose="020B0603020202020204" pitchFamily="34" charset="0"/>
            </a:endParaRPr>
          </a:p>
          <a:p>
            <a:r>
              <a:rPr lang="en-GB" b="1" dirty="0" smtClean="0">
                <a:latin typeface="Trebuchet MS" panose="020B0603020202020204" pitchFamily="34" charset="0"/>
              </a:rPr>
              <a:t>Putting on shoes:</a:t>
            </a:r>
          </a:p>
          <a:p>
            <a:r>
              <a:rPr lang="en-GB" dirty="0" smtClean="0">
                <a:latin typeface="Trebuchet MS" panose="020B0603020202020204" pitchFamily="34" charset="0"/>
              </a:rPr>
              <a:t>Shoes with laces might be a bit difficult. Go for shoes with Velcro fasteners.</a:t>
            </a:r>
          </a:p>
          <a:p>
            <a:endParaRPr lang="en-GB" dirty="0" smtClean="0">
              <a:latin typeface="Trebuchet MS" panose="020B0603020202020204" pitchFamily="34" charset="0"/>
            </a:endParaRPr>
          </a:p>
          <a:p>
            <a:r>
              <a:rPr lang="en-GB" b="1" dirty="0" smtClean="0">
                <a:latin typeface="Trebuchet MS" panose="020B0603020202020204" pitchFamily="34" charset="0"/>
              </a:rPr>
              <a:t>Eating:</a:t>
            </a:r>
          </a:p>
          <a:p>
            <a:r>
              <a:rPr lang="en-GB" dirty="0" smtClean="0">
                <a:latin typeface="Trebuchet MS" panose="020B0603020202020204" pitchFamily="34" charset="0"/>
              </a:rPr>
              <a:t>Using a knife and fork. Good table manners.</a:t>
            </a:r>
          </a:p>
          <a:p>
            <a:endParaRPr lang="en-GB" b="1" dirty="0" smtClean="0">
              <a:latin typeface="Trebuchet MS" panose="020B0603020202020204" pitchFamily="34" charset="0"/>
            </a:endParaRPr>
          </a:p>
          <a:p>
            <a:r>
              <a:rPr lang="en-GB" b="1" dirty="0" smtClean="0">
                <a:latin typeface="Trebuchet MS" panose="020B0603020202020204" pitchFamily="34" charset="0"/>
              </a:rPr>
              <a:t>Solving simple problems:</a:t>
            </a:r>
          </a:p>
          <a:p>
            <a:r>
              <a:rPr lang="en-GB" dirty="0" smtClean="0">
                <a:latin typeface="Trebuchet MS" panose="020B0603020202020204" pitchFamily="34" charset="0"/>
              </a:rPr>
              <a:t>Encourage your child to resolve problems by talking when they don’t understand or something isn’t going well. It is important that they also learn when to ask an adult for help.</a:t>
            </a:r>
          </a:p>
        </p:txBody>
      </p:sp>
      <p:sp>
        <p:nvSpPr>
          <p:cNvPr id="4" name="Slide Number Placeholder 3"/>
          <p:cNvSpPr>
            <a:spLocks noGrp="1"/>
          </p:cNvSpPr>
          <p:nvPr>
            <p:ph type="sldNum" sz="quarter" idx="10"/>
          </p:nvPr>
        </p:nvSpPr>
        <p:spPr/>
        <p:txBody>
          <a:bodyPr/>
          <a:lstStyle/>
          <a:p>
            <a:fld id="{027F7583-10B7-49CD-AFB9-3733CDA2AC05}" type="slidenum">
              <a:rPr lang="en-GB" smtClean="0"/>
              <a:t>3</a:t>
            </a:fld>
            <a:endParaRPr lang="en-GB"/>
          </a:p>
        </p:txBody>
      </p:sp>
    </p:spTree>
    <p:extLst>
      <p:ext uri="{BB962C8B-B14F-4D97-AF65-F5344CB8AC3E}">
        <p14:creationId xmlns:p14="http://schemas.microsoft.com/office/powerpoint/2010/main" val="2405138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27F7583-10B7-49CD-AFB9-3733CDA2AC05}" type="slidenum">
              <a:rPr lang="en-GB" smtClean="0"/>
              <a:t>4</a:t>
            </a:fld>
            <a:endParaRPr lang="en-GB"/>
          </a:p>
        </p:txBody>
      </p:sp>
    </p:spTree>
    <p:extLst>
      <p:ext uri="{BB962C8B-B14F-4D97-AF65-F5344CB8AC3E}">
        <p14:creationId xmlns:p14="http://schemas.microsoft.com/office/powerpoint/2010/main" val="856724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solidFill>
                  <a:srgbClr val="0C2340"/>
                </a:solidFill>
                <a:latin typeface="Trebuchet MS" panose="020B0603020202020204" pitchFamily="34" charset="0"/>
              </a:rPr>
              <a:t>Organising play-dates:</a:t>
            </a:r>
          </a:p>
          <a:p>
            <a:r>
              <a:rPr lang="en-GB" dirty="0" smtClean="0">
                <a:solidFill>
                  <a:srgbClr val="0C2340"/>
                </a:solidFill>
                <a:latin typeface="Trebuchet MS" panose="020B0603020202020204" pitchFamily="34" charset="0"/>
              </a:rPr>
              <a:t>Play dates with children from your child’s new class help improve their social skills and makes the leap to school less scary – they will like knowing one or two of their classmates before school begins.</a:t>
            </a:r>
          </a:p>
          <a:p>
            <a:r>
              <a:rPr lang="en-GB" b="1" dirty="0" smtClean="0">
                <a:solidFill>
                  <a:srgbClr val="0C2340"/>
                </a:solidFill>
                <a:latin typeface="Trebuchet MS" panose="020B0603020202020204" pitchFamily="34" charset="0"/>
              </a:rPr>
              <a:t>Practising greetings:</a:t>
            </a:r>
          </a:p>
          <a:p>
            <a:r>
              <a:rPr lang="en-GB" dirty="0" smtClean="0">
                <a:solidFill>
                  <a:srgbClr val="0C2340"/>
                </a:solidFill>
                <a:latin typeface="Trebuchet MS" panose="020B0603020202020204" pitchFamily="34" charset="0"/>
              </a:rPr>
              <a:t>Your child should know how to start a conversation with their new classmates. You can use dolls and soft toys to practise saying “hello!”</a:t>
            </a:r>
            <a:endParaRPr lang="en-GB" b="1" dirty="0" smtClean="0">
              <a:solidFill>
                <a:srgbClr val="0C2340"/>
              </a:solidFill>
              <a:latin typeface="Trebuchet MS" panose="020B0603020202020204" pitchFamily="34" charset="0"/>
            </a:endParaRPr>
          </a:p>
          <a:p>
            <a:r>
              <a:rPr lang="en-GB" b="1" dirty="0" smtClean="0">
                <a:solidFill>
                  <a:srgbClr val="0C2340"/>
                </a:solidFill>
                <a:latin typeface="Trebuchet MS" panose="020B0603020202020204" pitchFamily="34" charset="0"/>
              </a:rPr>
              <a:t>Practising conversations:</a:t>
            </a:r>
          </a:p>
          <a:p>
            <a:r>
              <a:rPr lang="en-GB" dirty="0" smtClean="0">
                <a:solidFill>
                  <a:srgbClr val="0C2340"/>
                </a:solidFill>
                <a:latin typeface="Trebuchet MS" panose="020B0603020202020204" pitchFamily="34" charset="0"/>
              </a:rPr>
              <a:t>Giving your child time to talk and also time when they have to listen – teaches vital speaking and listening skills. You could take turns to talk about the best part of your day over the dinner table. Can they ask questions to find out more? Can they remember what their sibling’s favourite part of the day was?</a:t>
            </a:r>
          </a:p>
          <a:p>
            <a:r>
              <a:rPr lang="en-GB" b="1" dirty="0" smtClean="0">
                <a:solidFill>
                  <a:srgbClr val="0C2340"/>
                </a:solidFill>
                <a:latin typeface="Trebuchet MS" panose="020B0603020202020204" pitchFamily="34" charset="0"/>
              </a:rPr>
              <a:t>Encouraging sharing &amp; tolerance:</a:t>
            </a:r>
          </a:p>
          <a:p>
            <a:r>
              <a:rPr lang="en-GB" dirty="0" smtClean="0">
                <a:solidFill>
                  <a:srgbClr val="0C2340"/>
                </a:solidFill>
                <a:latin typeface="Trebuchet MS" panose="020B0603020202020204" pitchFamily="34" charset="0"/>
              </a:rPr>
              <a:t>Sharing games such as Snakes and Ladders let children practise social skills and turn-taking. Be sure to use the language of turn-taking, like “whose turn is next?” and “thank you for waiting”.</a:t>
            </a:r>
          </a:p>
        </p:txBody>
      </p:sp>
      <p:sp>
        <p:nvSpPr>
          <p:cNvPr id="4" name="Slide Number Placeholder 3"/>
          <p:cNvSpPr>
            <a:spLocks noGrp="1"/>
          </p:cNvSpPr>
          <p:nvPr>
            <p:ph type="sldNum" sz="quarter" idx="10"/>
          </p:nvPr>
        </p:nvSpPr>
        <p:spPr/>
        <p:txBody>
          <a:bodyPr/>
          <a:lstStyle/>
          <a:p>
            <a:fld id="{027F7583-10B7-49CD-AFB9-3733CDA2AC05}" type="slidenum">
              <a:rPr lang="en-GB" smtClean="0"/>
              <a:t>5</a:t>
            </a:fld>
            <a:endParaRPr lang="en-GB"/>
          </a:p>
        </p:txBody>
      </p:sp>
    </p:spTree>
    <p:extLst>
      <p:ext uri="{BB962C8B-B14F-4D97-AF65-F5344CB8AC3E}">
        <p14:creationId xmlns:p14="http://schemas.microsoft.com/office/powerpoint/2010/main" val="1347518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27F7583-10B7-49CD-AFB9-3733CDA2AC05}" type="slidenum">
              <a:rPr lang="en-GB" smtClean="0"/>
              <a:t>6</a:t>
            </a:fld>
            <a:endParaRPr lang="en-GB"/>
          </a:p>
        </p:txBody>
      </p:sp>
    </p:spTree>
    <p:extLst>
      <p:ext uri="{BB962C8B-B14F-4D97-AF65-F5344CB8AC3E}">
        <p14:creationId xmlns:p14="http://schemas.microsoft.com/office/powerpoint/2010/main" val="1768945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50821"/>
          </a:xfrm>
        </p:spPr>
        <p:txBody>
          <a:bodyPr/>
          <a:lstStyle/>
          <a:p>
            <a:r>
              <a:rPr lang="en-GB" b="1" dirty="0" smtClean="0">
                <a:solidFill>
                  <a:srgbClr val="0C2340"/>
                </a:solidFill>
                <a:latin typeface="Trebuchet MS" panose="020B0603020202020204" pitchFamily="34" charset="0"/>
              </a:rPr>
              <a:t>Help them recognise their name:</a:t>
            </a:r>
          </a:p>
          <a:p>
            <a:r>
              <a:rPr lang="en-GB" dirty="0" smtClean="0">
                <a:solidFill>
                  <a:srgbClr val="0C2340"/>
                </a:solidFill>
                <a:latin typeface="Trebuchet MS" panose="020B0603020202020204" pitchFamily="34" charset="0"/>
              </a:rPr>
              <a:t>It’s handy if your child can find their space in the cloakroom, and can keep track of labelled clothes and other belongings.</a:t>
            </a:r>
          </a:p>
          <a:p>
            <a:r>
              <a:rPr lang="en-GB" b="1" dirty="0" smtClean="0">
                <a:solidFill>
                  <a:srgbClr val="0C2340"/>
                </a:solidFill>
                <a:latin typeface="Trebuchet MS" panose="020B0603020202020204" pitchFamily="34" charset="0"/>
              </a:rPr>
              <a:t>Share stories:</a:t>
            </a:r>
          </a:p>
          <a:p>
            <a:r>
              <a:rPr lang="en-GB" dirty="0" smtClean="0">
                <a:solidFill>
                  <a:srgbClr val="0C2340"/>
                </a:solidFill>
                <a:latin typeface="Trebuchet MS" panose="020B0603020202020204" pitchFamily="34" charset="0"/>
              </a:rPr>
              <a:t>Reading to your child improves their vocabulary and listening skills, and acting out stories is a great way to practise communication. Seeing you enjoy stories also primes your child to be an enthusiastic reader. You can find storytelling videos on the Oxford Owl YouTube channel and free eBooks in the Oxford Owl eBook library as an example.</a:t>
            </a:r>
            <a:endParaRPr lang="en-GB" b="1" dirty="0" smtClean="0">
              <a:solidFill>
                <a:srgbClr val="0C2340"/>
              </a:solidFill>
              <a:latin typeface="Trebuchet MS" panose="020B0603020202020204" pitchFamily="34" charset="0"/>
            </a:endParaRPr>
          </a:p>
          <a:p>
            <a:r>
              <a:rPr lang="en-GB" b="1" dirty="0" smtClean="0">
                <a:solidFill>
                  <a:srgbClr val="0C2340"/>
                </a:solidFill>
                <a:latin typeface="Trebuchet MS" panose="020B0603020202020204" pitchFamily="34" charset="0"/>
              </a:rPr>
              <a:t>Hone fine motor skills:</a:t>
            </a:r>
          </a:p>
          <a:p>
            <a:r>
              <a:rPr lang="en-GB" dirty="0" smtClean="0">
                <a:solidFill>
                  <a:srgbClr val="0C2340"/>
                </a:solidFill>
                <a:latin typeface="Trebuchet MS" panose="020B0603020202020204" pitchFamily="34" charset="0"/>
              </a:rPr>
              <a:t>Developing hand strength, fine motor skills and hand-eye co-ordination all helps prepare your child for writing. Making LEGO models, using scissors and threading beads or pasta onto string are fun ways to develop hand strength. Drawing and colouring activities are good for introducing children to mark-making tools.</a:t>
            </a:r>
          </a:p>
          <a:p>
            <a:r>
              <a:rPr lang="en-GB" b="1" dirty="0" smtClean="0">
                <a:solidFill>
                  <a:srgbClr val="0C2340"/>
                </a:solidFill>
                <a:latin typeface="Trebuchet MS" panose="020B0603020202020204" pitchFamily="34" charset="0"/>
              </a:rPr>
              <a:t>Introduce them to numbers:</a:t>
            </a:r>
          </a:p>
          <a:p>
            <a:r>
              <a:rPr lang="en-GB" dirty="0" smtClean="0">
                <a:solidFill>
                  <a:srgbClr val="0C2340"/>
                </a:solidFill>
                <a:latin typeface="Trebuchet MS" panose="020B0603020202020204" pitchFamily="34" charset="0"/>
              </a:rPr>
              <a:t>Why not go on a number hunt around your local area and take pictures of any numbers you find? You could also share counting songs together or count objects as you set the table for dinner. Can your child get five forks or three cups out? Can they share them between family members?</a:t>
            </a:r>
          </a:p>
        </p:txBody>
      </p:sp>
      <p:sp>
        <p:nvSpPr>
          <p:cNvPr id="4" name="Slide Number Placeholder 3"/>
          <p:cNvSpPr>
            <a:spLocks noGrp="1"/>
          </p:cNvSpPr>
          <p:nvPr>
            <p:ph type="sldNum" sz="quarter" idx="10"/>
          </p:nvPr>
        </p:nvSpPr>
        <p:spPr/>
        <p:txBody>
          <a:bodyPr/>
          <a:lstStyle/>
          <a:p>
            <a:fld id="{027F7583-10B7-49CD-AFB9-3733CDA2AC05}" type="slidenum">
              <a:rPr lang="en-GB" smtClean="0"/>
              <a:t>7</a:t>
            </a:fld>
            <a:endParaRPr lang="en-GB"/>
          </a:p>
        </p:txBody>
      </p:sp>
    </p:spTree>
    <p:extLst>
      <p:ext uri="{BB962C8B-B14F-4D97-AF65-F5344CB8AC3E}">
        <p14:creationId xmlns:p14="http://schemas.microsoft.com/office/powerpoint/2010/main" val="1074432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27F7583-10B7-49CD-AFB9-3733CDA2AC05}" type="slidenum">
              <a:rPr lang="en-GB" smtClean="0"/>
              <a:t>8</a:t>
            </a:fld>
            <a:endParaRPr lang="en-GB"/>
          </a:p>
        </p:txBody>
      </p:sp>
    </p:spTree>
    <p:extLst>
      <p:ext uri="{BB962C8B-B14F-4D97-AF65-F5344CB8AC3E}">
        <p14:creationId xmlns:p14="http://schemas.microsoft.com/office/powerpoint/2010/main" val="4265506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50821"/>
          </a:xfrm>
        </p:spPr>
        <p:txBody>
          <a:bodyPr/>
          <a:lstStyle/>
          <a:p>
            <a:r>
              <a:rPr lang="en-GB" b="1" dirty="0" smtClean="0">
                <a:solidFill>
                  <a:srgbClr val="0C2340"/>
                </a:solidFill>
                <a:latin typeface="Trebuchet MS" panose="020B0603020202020204" pitchFamily="34" charset="0"/>
              </a:rPr>
              <a:t>Enjoy extended play together:</a:t>
            </a:r>
          </a:p>
          <a:p>
            <a:endParaRPr lang="en-GB" b="1" dirty="0" smtClean="0">
              <a:solidFill>
                <a:srgbClr val="0C2340"/>
              </a:solidFill>
              <a:latin typeface="Trebuchet MS" panose="020B0603020202020204" pitchFamily="34" charset="0"/>
            </a:endParaRPr>
          </a:p>
          <a:p>
            <a:r>
              <a:rPr lang="en-GB" dirty="0" smtClean="0">
                <a:solidFill>
                  <a:srgbClr val="0C2340"/>
                </a:solidFill>
                <a:latin typeface="Trebuchet MS" panose="020B0603020202020204" pitchFamily="34" charset="0"/>
              </a:rPr>
              <a:t>Building kits like LEGO are great for encouraging your child’s resilience, especially if they can finish this activity in one sitting. Race-the-clock games are good for improving concentration (and are helpful when you need to be somewhere on time and need your child to get their socks and shoes on quickly).</a:t>
            </a:r>
          </a:p>
          <a:p>
            <a:endParaRPr lang="en-GB" dirty="0" smtClean="0">
              <a:solidFill>
                <a:srgbClr val="0C2340"/>
              </a:solidFill>
              <a:latin typeface="Trebuchet MS" panose="020B0603020202020204" pitchFamily="34" charset="0"/>
            </a:endParaRPr>
          </a:p>
          <a:p>
            <a:r>
              <a:rPr lang="en-GB" b="1" dirty="0" smtClean="0">
                <a:solidFill>
                  <a:srgbClr val="0C2340"/>
                </a:solidFill>
                <a:latin typeface="Trebuchet MS" panose="020B0603020202020204" pitchFamily="34" charset="0"/>
              </a:rPr>
              <a:t>Follow instructions:</a:t>
            </a:r>
          </a:p>
          <a:p>
            <a:endParaRPr lang="en-GB" b="1" dirty="0" smtClean="0">
              <a:solidFill>
                <a:srgbClr val="0C2340"/>
              </a:solidFill>
              <a:latin typeface="Trebuchet MS" panose="020B0603020202020204" pitchFamily="34" charset="0"/>
            </a:endParaRPr>
          </a:p>
          <a:p>
            <a:r>
              <a:rPr lang="en-GB" dirty="0" smtClean="0">
                <a:solidFill>
                  <a:srgbClr val="0C2340"/>
                </a:solidFill>
                <a:latin typeface="Trebuchet MS" panose="020B0603020202020204" pitchFamily="34" charset="0"/>
              </a:rPr>
              <a:t>Giving your child simple instructions to follow helps build their concentration.</a:t>
            </a:r>
            <a:endParaRPr lang="en-GB" b="1" dirty="0" smtClean="0">
              <a:solidFill>
                <a:srgbClr val="0C2340"/>
              </a:solidFill>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027F7583-10B7-49CD-AFB9-3733CDA2AC05}" type="slidenum">
              <a:rPr lang="en-GB" smtClean="0"/>
              <a:t>9</a:t>
            </a:fld>
            <a:endParaRPr lang="en-GB"/>
          </a:p>
        </p:txBody>
      </p:sp>
    </p:spTree>
    <p:extLst>
      <p:ext uri="{BB962C8B-B14F-4D97-AF65-F5344CB8AC3E}">
        <p14:creationId xmlns:p14="http://schemas.microsoft.com/office/powerpoint/2010/main" val="2553854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A8501B6-3066-4B36-846B-21C48288B337}"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ED58E0-CB24-4332-9072-07F4499E0861}" type="slidenum">
              <a:rPr lang="en-GB" smtClean="0"/>
              <a:t>‹#›</a:t>
            </a:fld>
            <a:endParaRPr lang="en-GB"/>
          </a:p>
        </p:txBody>
      </p:sp>
    </p:spTree>
    <p:extLst>
      <p:ext uri="{BB962C8B-B14F-4D97-AF65-F5344CB8AC3E}">
        <p14:creationId xmlns:p14="http://schemas.microsoft.com/office/powerpoint/2010/main" val="14556598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8501B6-3066-4B36-846B-21C48288B337}"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ED58E0-CB24-4332-9072-07F4499E0861}" type="slidenum">
              <a:rPr lang="en-GB" smtClean="0"/>
              <a:t>‹#›</a:t>
            </a:fld>
            <a:endParaRPr lang="en-GB"/>
          </a:p>
        </p:txBody>
      </p:sp>
    </p:spTree>
    <p:extLst>
      <p:ext uri="{BB962C8B-B14F-4D97-AF65-F5344CB8AC3E}">
        <p14:creationId xmlns:p14="http://schemas.microsoft.com/office/powerpoint/2010/main" val="259564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8501B6-3066-4B36-846B-21C48288B337}"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ED58E0-CB24-4332-9072-07F4499E0861}" type="slidenum">
              <a:rPr lang="en-GB" smtClean="0"/>
              <a:t>‹#›</a:t>
            </a:fld>
            <a:endParaRPr lang="en-GB"/>
          </a:p>
        </p:txBody>
      </p:sp>
    </p:spTree>
    <p:extLst>
      <p:ext uri="{BB962C8B-B14F-4D97-AF65-F5344CB8AC3E}">
        <p14:creationId xmlns:p14="http://schemas.microsoft.com/office/powerpoint/2010/main" val="378923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8501B6-3066-4B36-846B-21C48288B337}"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ED58E0-CB24-4332-9072-07F4499E0861}" type="slidenum">
              <a:rPr lang="en-GB" smtClean="0"/>
              <a:t>‹#›</a:t>
            </a:fld>
            <a:endParaRPr lang="en-GB"/>
          </a:p>
        </p:txBody>
      </p:sp>
    </p:spTree>
    <p:extLst>
      <p:ext uri="{BB962C8B-B14F-4D97-AF65-F5344CB8AC3E}">
        <p14:creationId xmlns:p14="http://schemas.microsoft.com/office/powerpoint/2010/main" val="1430696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8501B6-3066-4B36-846B-21C48288B337}" type="datetimeFigureOut">
              <a:rPr lang="en-GB" smtClean="0"/>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ED58E0-CB24-4332-9072-07F4499E0861}" type="slidenum">
              <a:rPr lang="en-GB" smtClean="0"/>
              <a:t>‹#›</a:t>
            </a:fld>
            <a:endParaRPr lang="en-GB"/>
          </a:p>
        </p:txBody>
      </p:sp>
    </p:spTree>
    <p:extLst>
      <p:ext uri="{BB962C8B-B14F-4D97-AF65-F5344CB8AC3E}">
        <p14:creationId xmlns:p14="http://schemas.microsoft.com/office/powerpoint/2010/main" val="3185968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A8501B6-3066-4B36-846B-21C48288B337}" type="datetimeFigureOut">
              <a:rPr lang="en-GB" smtClean="0"/>
              <a:t>23/06/2020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ED58E0-CB24-4332-9072-07F4499E0861}" type="slidenum">
              <a:rPr lang="en-GB" smtClean="0"/>
              <a:t>‹#›</a:t>
            </a:fld>
            <a:endParaRPr lang="en-GB"/>
          </a:p>
        </p:txBody>
      </p:sp>
    </p:spTree>
    <p:extLst>
      <p:ext uri="{BB962C8B-B14F-4D97-AF65-F5344CB8AC3E}">
        <p14:creationId xmlns:p14="http://schemas.microsoft.com/office/powerpoint/2010/main" val="351778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A8501B6-3066-4B36-846B-21C48288B337}" type="datetimeFigureOut">
              <a:rPr lang="en-GB" smtClean="0"/>
              <a:t>23/06/2020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ED58E0-CB24-4332-9072-07F4499E0861}" type="slidenum">
              <a:rPr lang="en-GB" smtClean="0"/>
              <a:t>‹#›</a:t>
            </a:fld>
            <a:endParaRPr lang="en-GB"/>
          </a:p>
        </p:txBody>
      </p:sp>
    </p:spTree>
    <p:extLst>
      <p:ext uri="{BB962C8B-B14F-4D97-AF65-F5344CB8AC3E}">
        <p14:creationId xmlns:p14="http://schemas.microsoft.com/office/powerpoint/2010/main" val="2034092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A8501B6-3066-4B36-846B-21C48288B337}" type="datetimeFigureOut">
              <a:rPr lang="en-GB" smtClean="0"/>
              <a:t>23/06/2020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ED58E0-CB24-4332-9072-07F4499E0861}" type="slidenum">
              <a:rPr lang="en-GB" smtClean="0"/>
              <a:t>‹#›</a:t>
            </a:fld>
            <a:endParaRPr lang="en-GB"/>
          </a:p>
        </p:txBody>
      </p:sp>
    </p:spTree>
    <p:extLst>
      <p:ext uri="{BB962C8B-B14F-4D97-AF65-F5344CB8AC3E}">
        <p14:creationId xmlns:p14="http://schemas.microsoft.com/office/powerpoint/2010/main" val="1438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501B6-3066-4B36-846B-21C48288B337}" type="datetimeFigureOut">
              <a:rPr lang="en-GB" smtClean="0"/>
              <a:t>23/06/2020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ED58E0-CB24-4332-9072-07F4499E0861}" type="slidenum">
              <a:rPr lang="en-GB" smtClean="0"/>
              <a:t>‹#›</a:t>
            </a:fld>
            <a:endParaRPr lang="en-GB"/>
          </a:p>
        </p:txBody>
      </p:sp>
    </p:spTree>
    <p:extLst>
      <p:ext uri="{BB962C8B-B14F-4D97-AF65-F5344CB8AC3E}">
        <p14:creationId xmlns:p14="http://schemas.microsoft.com/office/powerpoint/2010/main" val="1085022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8501B6-3066-4B36-846B-21C48288B337}" type="datetimeFigureOut">
              <a:rPr lang="en-GB" smtClean="0"/>
              <a:t>23/06/2020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ED58E0-CB24-4332-9072-07F4499E0861}" type="slidenum">
              <a:rPr lang="en-GB" smtClean="0"/>
              <a:t>‹#›</a:t>
            </a:fld>
            <a:endParaRPr lang="en-GB"/>
          </a:p>
        </p:txBody>
      </p:sp>
    </p:spTree>
    <p:extLst>
      <p:ext uri="{BB962C8B-B14F-4D97-AF65-F5344CB8AC3E}">
        <p14:creationId xmlns:p14="http://schemas.microsoft.com/office/powerpoint/2010/main" val="188612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8501B6-3066-4B36-846B-21C48288B337}" type="datetimeFigureOut">
              <a:rPr lang="en-GB" smtClean="0"/>
              <a:t>23/06/2020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ED58E0-CB24-4332-9072-07F4499E0861}" type="slidenum">
              <a:rPr lang="en-GB" smtClean="0"/>
              <a:t>‹#›</a:t>
            </a:fld>
            <a:endParaRPr lang="en-GB"/>
          </a:p>
        </p:txBody>
      </p:sp>
    </p:spTree>
    <p:extLst>
      <p:ext uri="{BB962C8B-B14F-4D97-AF65-F5344CB8AC3E}">
        <p14:creationId xmlns:p14="http://schemas.microsoft.com/office/powerpoint/2010/main" val="2463579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501B6-3066-4B36-846B-21C48288B337}" type="datetimeFigureOut">
              <a:rPr lang="en-GB" smtClean="0"/>
              <a:t>23/06/2020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D58E0-CB24-4332-9072-07F4499E0861}" type="slidenum">
              <a:rPr lang="en-GB" smtClean="0"/>
              <a:t>‹#›</a:t>
            </a:fld>
            <a:endParaRPr lang="en-GB"/>
          </a:p>
        </p:txBody>
      </p:sp>
    </p:spTree>
    <p:extLst>
      <p:ext uri="{BB962C8B-B14F-4D97-AF65-F5344CB8AC3E}">
        <p14:creationId xmlns:p14="http://schemas.microsoft.com/office/powerpoint/2010/main" val="1667496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eps"/></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314886" cy="2657443"/>
          </a:xfrm>
          <a:prstGeom prst="rect">
            <a:avLst/>
          </a:prstGeom>
        </p:spPr>
      </p:pic>
      <p:sp>
        <p:nvSpPr>
          <p:cNvPr id="2" name="Title 1"/>
          <p:cNvSpPr>
            <a:spLocks noGrp="1"/>
          </p:cNvSpPr>
          <p:nvPr>
            <p:ph type="ctrTitle"/>
          </p:nvPr>
        </p:nvSpPr>
        <p:spPr>
          <a:xfrm>
            <a:off x="3203850" y="3025494"/>
            <a:ext cx="5757949" cy="1739352"/>
          </a:xfrm>
          <a:solidFill>
            <a:schemeClr val="bg1"/>
          </a:solidFill>
        </p:spPr>
        <p:txBody>
          <a:bodyPr/>
          <a:lstStyle/>
          <a:p>
            <a:r>
              <a:rPr lang="en-GB" dirty="0" smtClean="0">
                <a:solidFill>
                  <a:srgbClr val="0C2340"/>
                </a:solidFill>
                <a:latin typeface="Trebuchet MS" panose="020B0603020202020204" pitchFamily="34" charset="0"/>
              </a:rPr>
              <a:t>Getting Ready</a:t>
            </a:r>
            <a:br>
              <a:rPr lang="en-GB" dirty="0" smtClean="0">
                <a:solidFill>
                  <a:srgbClr val="0C2340"/>
                </a:solidFill>
                <a:latin typeface="Trebuchet MS" panose="020B0603020202020204" pitchFamily="34" charset="0"/>
              </a:rPr>
            </a:br>
            <a:r>
              <a:rPr lang="en-GB" dirty="0" smtClean="0">
                <a:solidFill>
                  <a:srgbClr val="0C2340"/>
                </a:solidFill>
                <a:latin typeface="Trebuchet MS" panose="020B0603020202020204" pitchFamily="34" charset="0"/>
              </a:rPr>
              <a:t>for Reception</a:t>
            </a:r>
            <a:endParaRPr lang="en-GB" dirty="0">
              <a:solidFill>
                <a:srgbClr val="0C2340"/>
              </a:solidFill>
              <a:latin typeface="Trebuchet MS" panose="020B0603020202020204" pitchFamily="34" charset="0"/>
            </a:endParaRPr>
          </a:p>
        </p:txBody>
      </p:sp>
    </p:spTree>
    <p:extLst>
      <p:ext uri="{BB962C8B-B14F-4D97-AF65-F5344CB8AC3E}">
        <p14:creationId xmlns:p14="http://schemas.microsoft.com/office/powerpoint/2010/main" val="1552285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34628"/>
            <a:ext cx="12200177" cy="8132708"/>
          </a:xfrm>
          <a:prstGeom prst="rect">
            <a:avLst/>
          </a:prstGeom>
        </p:spPr>
      </p:pic>
      <p:sp>
        <p:nvSpPr>
          <p:cNvPr id="6" name="Title 1"/>
          <p:cNvSpPr>
            <a:spLocks noGrp="1"/>
          </p:cNvSpPr>
          <p:nvPr>
            <p:ph type="ctrTitle"/>
          </p:nvPr>
        </p:nvSpPr>
        <p:spPr>
          <a:xfrm>
            <a:off x="1918447" y="2234005"/>
            <a:ext cx="8166848" cy="1739352"/>
          </a:xfrm>
          <a:solidFill>
            <a:schemeClr val="bg1"/>
          </a:solidFill>
        </p:spPr>
        <p:txBody>
          <a:bodyPr>
            <a:normAutofit/>
          </a:bodyPr>
          <a:lstStyle/>
          <a:p>
            <a:r>
              <a:rPr lang="en-GB" dirty="0" smtClean="0">
                <a:solidFill>
                  <a:srgbClr val="0C2340"/>
                </a:solidFill>
                <a:latin typeface="Trebuchet MS" panose="020B0603020202020204" pitchFamily="34" charset="0"/>
              </a:rPr>
              <a:t>Talk to your child</a:t>
            </a:r>
            <a:br>
              <a:rPr lang="en-GB" dirty="0" smtClean="0">
                <a:solidFill>
                  <a:srgbClr val="0C2340"/>
                </a:solidFill>
                <a:latin typeface="Trebuchet MS" panose="020B0603020202020204" pitchFamily="34" charset="0"/>
              </a:rPr>
            </a:br>
            <a:r>
              <a:rPr lang="en-GB" dirty="0" smtClean="0">
                <a:solidFill>
                  <a:srgbClr val="0C2340"/>
                </a:solidFill>
                <a:latin typeface="Trebuchet MS" panose="020B0603020202020204" pitchFamily="34" charset="0"/>
              </a:rPr>
              <a:t>about school</a:t>
            </a:r>
            <a:endParaRPr lang="en-GB" dirty="0">
              <a:solidFill>
                <a:srgbClr val="0C2340"/>
              </a:solidFill>
              <a:latin typeface="Trebuchet MS" panose="020B0603020202020204" pitchFamily="34" charset="0"/>
            </a:endParaRPr>
          </a:p>
        </p:txBody>
      </p:sp>
    </p:spTree>
    <p:extLst>
      <p:ext uri="{BB962C8B-B14F-4D97-AF65-F5344CB8AC3E}">
        <p14:creationId xmlns:p14="http://schemas.microsoft.com/office/powerpoint/2010/main" val="3628638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28030" cy="1214015"/>
          </a:xfrm>
          <a:prstGeom prst="rect">
            <a:avLst/>
          </a:prstGeom>
        </p:spPr>
      </p:pic>
      <p:sp>
        <p:nvSpPr>
          <p:cNvPr id="5" name="Title 1"/>
          <p:cNvSpPr>
            <a:spLocks noGrp="1"/>
          </p:cNvSpPr>
          <p:nvPr>
            <p:ph type="ctrTitle"/>
          </p:nvPr>
        </p:nvSpPr>
        <p:spPr>
          <a:xfrm>
            <a:off x="2666297" y="2915347"/>
            <a:ext cx="8046526" cy="916393"/>
          </a:xfrm>
        </p:spPr>
        <p:txBody>
          <a:bodyPr>
            <a:normAutofit/>
          </a:bodyPr>
          <a:lstStyle/>
          <a:p>
            <a:pPr algn="l"/>
            <a:r>
              <a:rPr lang="en-GB" sz="4000" dirty="0" smtClean="0">
                <a:solidFill>
                  <a:srgbClr val="0C2340"/>
                </a:solidFill>
                <a:latin typeface="Trebuchet MS" panose="020B0603020202020204" pitchFamily="34" charset="0"/>
              </a:rPr>
              <a:t>    Visit the school</a:t>
            </a:r>
            <a:endParaRPr lang="en-GB" sz="4000" dirty="0">
              <a:solidFill>
                <a:srgbClr val="0C2340"/>
              </a:solidFill>
              <a:latin typeface="Trebuchet MS" panose="020B0603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8699" y="3340227"/>
            <a:ext cx="327914" cy="329746"/>
          </a:xfrm>
          <a:prstGeom prst="rect">
            <a:avLst/>
          </a:prstGeom>
        </p:spPr>
      </p:pic>
      <p:sp>
        <p:nvSpPr>
          <p:cNvPr id="7" name="Title 1"/>
          <p:cNvSpPr txBox="1">
            <a:spLocks/>
          </p:cNvSpPr>
          <p:nvPr/>
        </p:nvSpPr>
        <p:spPr>
          <a:xfrm>
            <a:off x="2666297" y="3878549"/>
            <a:ext cx="6749934" cy="91639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dirty="0" smtClean="0">
                <a:solidFill>
                  <a:srgbClr val="0C2340"/>
                </a:solidFill>
                <a:latin typeface="Trebuchet MS" panose="020B0603020202020204" pitchFamily="34" charset="0"/>
              </a:rPr>
              <a:t>    Talk about how fun school is</a:t>
            </a:r>
            <a:endParaRPr lang="en-GB" sz="4000" dirty="0">
              <a:solidFill>
                <a:srgbClr val="0C2340"/>
              </a:solidFill>
              <a:latin typeface="Trebuchet MS" panose="020B0603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8699" y="4253119"/>
            <a:ext cx="327914" cy="329746"/>
          </a:xfrm>
          <a:prstGeom prst="rect">
            <a:avLst/>
          </a:prstGeom>
        </p:spPr>
      </p:pic>
      <p:sp>
        <p:nvSpPr>
          <p:cNvPr id="15" name="Title 1"/>
          <p:cNvSpPr txBox="1">
            <a:spLocks/>
          </p:cNvSpPr>
          <p:nvPr/>
        </p:nvSpPr>
        <p:spPr>
          <a:xfrm>
            <a:off x="2666297" y="393538"/>
            <a:ext cx="9050573" cy="173935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dirty="0" smtClean="0">
                <a:solidFill>
                  <a:srgbClr val="0C2340"/>
                </a:solidFill>
                <a:latin typeface="Trebuchet MS" panose="020B0603020202020204" pitchFamily="34" charset="0"/>
              </a:rPr>
              <a:t>Talk to your child</a:t>
            </a:r>
          </a:p>
          <a:p>
            <a:pPr algn="l"/>
            <a:r>
              <a:rPr lang="en-GB" dirty="0">
                <a:solidFill>
                  <a:srgbClr val="0C2340"/>
                </a:solidFill>
                <a:latin typeface="Trebuchet MS" panose="020B0603020202020204" pitchFamily="34" charset="0"/>
              </a:rPr>
              <a:t>a</a:t>
            </a:r>
            <a:r>
              <a:rPr lang="en-GB" dirty="0" smtClean="0">
                <a:solidFill>
                  <a:srgbClr val="0C2340"/>
                </a:solidFill>
                <a:latin typeface="Trebuchet MS" panose="020B0603020202020204" pitchFamily="34" charset="0"/>
              </a:rPr>
              <a:t>bout school</a:t>
            </a:r>
            <a:endParaRPr lang="en-GB" dirty="0">
              <a:solidFill>
                <a:srgbClr val="0C2340"/>
              </a:solidFill>
              <a:latin typeface="Trebuchet MS" panose="020B0603020202020204" pitchFamily="34" charset="0"/>
            </a:endParaRPr>
          </a:p>
        </p:txBody>
      </p:sp>
      <p:sp>
        <p:nvSpPr>
          <p:cNvPr id="8" name="Title 1"/>
          <p:cNvSpPr txBox="1">
            <a:spLocks/>
          </p:cNvSpPr>
          <p:nvPr/>
        </p:nvSpPr>
        <p:spPr>
          <a:xfrm>
            <a:off x="2666297" y="4841751"/>
            <a:ext cx="6749934" cy="91639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dirty="0" smtClean="0">
                <a:solidFill>
                  <a:srgbClr val="0C2340"/>
                </a:solidFill>
                <a:latin typeface="Trebuchet MS" panose="020B0603020202020204" pitchFamily="34" charset="0"/>
              </a:rPr>
              <a:t>    Practise the school routine</a:t>
            </a:r>
            <a:endParaRPr lang="en-GB" sz="4000" dirty="0">
              <a:solidFill>
                <a:srgbClr val="0C2340"/>
              </a:solidFill>
              <a:latin typeface="Trebuchet MS" panose="020B0603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8699" y="5216321"/>
            <a:ext cx="327914" cy="329746"/>
          </a:xfrm>
          <a:prstGeom prst="rect">
            <a:avLst/>
          </a:prstGeom>
        </p:spPr>
      </p:pic>
      <p:sp>
        <p:nvSpPr>
          <p:cNvPr id="10" name="Title 1"/>
          <p:cNvSpPr txBox="1">
            <a:spLocks/>
          </p:cNvSpPr>
          <p:nvPr/>
        </p:nvSpPr>
        <p:spPr>
          <a:xfrm>
            <a:off x="2666297" y="2017513"/>
            <a:ext cx="9050573" cy="6203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dirty="0" smtClean="0">
                <a:solidFill>
                  <a:srgbClr val="FF0000"/>
                </a:solidFill>
                <a:latin typeface="Trebuchet MS" panose="020B0603020202020204" pitchFamily="34" charset="0"/>
              </a:rPr>
              <a:t>Talking about the exciting things your child is going to do at school helps</a:t>
            </a:r>
          </a:p>
          <a:p>
            <a:pPr algn="l"/>
            <a:r>
              <a:rPr lang="en-GB" sz="1800" dirty="0" smtClean="0">
                <a:solidFill>
                  <a:srgbClr val="FF0000"/>
                </a:solidFill>
                <a:latin typeface="Trebuchet MS" panose="020B0603020202020204" pitchFamily="34" charset="0"/>
              </a:rPr>
              <a:t>them get over any </a:t>
            </a:r>
            <a:r>
              <a:rPr lang="en-GB" sz="1800" dirty="0" err="1" smtClean="0">
                <a:solidFill>
                  <a:srgbClr val="FF0000"/>
                </a:solidFill>
                <a:latin typeface="Trebuchet MS" panose="020B0603020202020204" pitchFamily="34" charset="0"/>
              </a:rPr>
              <a:t>nerves.You</a:t>
            </a:r>
            <a:r>
              <a:rPr lang="en-GB" sz="1800" dirty="0" smtClean="0">
                <a:solidFill>
                  <a:srgbClr val="FF0000"/>
                </a:solidFill>
                <a:latin typeface="Trebuchet MS" panose="020B0603020202020204" pitchFamily="34" charset="0"/>
              </a:rPr>
              <a:t> could:</a:t>
            </a:r>
            <a:endParaRPr lang="en-GB" sz="1800"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383114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6700" y="2377441"/>
            <a:ext cx="6749934" cy="1739352"/>
          </a:xfrm>
        </p:spPr>
        <p:txBody>
          <a:bodyPr>
            <a:normAutofit fontScale="90000"/>
          </a:bodyPr>
          <a:lstStyle/>
          <a:p>
            <a:r>
              <a:rPr lang="en-GB" dirty="0" smtClean="0">
                <a:solidFill>
                  <a:srgbClr val="0C2340"/>
                </a:solidFill>
                <a:latin typeface="Trebuchet MS" panose="020B0603020202020204" pitchFamily="34" charset="0"/>
              </a:rPr>
              <a:t>Support your</a:t>
            </a:r>
            <a:r>
              <a:rPr lang="en-GB" dirty="0">
                <a:solidFill>
                  <a:srgbClr val="0C2340"/>
                </a:solidFill>
                <a:latin typeface="Trebuchet MS" panose="020B0603020202020204" pitchFamily="34" charset="0"/>
              </a:rPr>
              <a:t> </a:t>
            </a:r>
            <a:r>
              <a:rPr lang="en-GB" dirty="0" smtClean="0">
                <a:solidFill>
                  <a:srgbClr val="0C2340"/>
                </a:solidFill>
                <a:latin typeface="Trebuchet MS" panose="020B0603020202020204" pitchFamily="34" charset="0"/>
              </a:rPr>
              <a:t>child’s</a:t>
            </a:r>
            <a:br>
              <a:rPr lang="en-GB" dirty="0" smtClean="0">
                <a:solidFill>
                  <a:srgbClr val="0C2340"/>
                </a:solidFill>
                <a:latin typeface="Trebuchet MS" panose="020B0603020202020204" pitchFamily="34" charset="0"/>
              </a:rPr>
            </a:br>
            <a:r>
              <a:rPr lang="en-GB" dirty="0" smtClean="0">
                <a:solidFill>
                  <a:srgbClr val="0C2340"/>
                </a:solidFill>
                <a:latin typeface="Trebuchet MS" panose="020B0603020202020204" pitchFamily="34" charset="0"/>
              </a:rPr>
              <a:t>independence</a:t>
            </a:r>
            <a:endParaRPr lang="en-GB" dirty="0">
              <a:solidFill>
                <a:srgbClr val="0C2340"/>
              </a:solidFill>
              <a:latin typeface="Trebuchet MS" panose="020B0603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6948"/>
            <a:ext cx="12192000" cy="9143762"/>
          </a:xfrm>
          <a:prstGeom prst="rect">
            <a:avLst/>
          </a:prstGeom>
        </p:spPr>
      </p:pic>
      <p:sp>
        <p:nvSpPr>
          <p:cNvPr id="6" name="Title 1"/>
          <p:cNvSpPr txBox="1">
            <a:spLocks/>
          </p:cNvSpPr>
          <p:nvPr/>
        </p:nvSpPr>
        <p:spPr>
          <a:xfrm>
            <a:off x="2829100" y="2529841"/>
            <a:ext cx="6749934" cy="1739352"/>
          </a:xfrm>
          <a:prstGeom prst="rect">
            <a:avLst/>
          </a:prstGeom>
          <a:solidFill>
            <a:schemeClr val="bg1"/>
          </a:solidFill>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mtClean="0">
                <a:solidFill>
                  <a:srgbClr val="0C2340"/>
                </a:solidFill>
                <a:latin typeface="Trebuchet MS" panose="020B0603020202020204" pitchFamily="34" charset="0"/>
              </a:rPr>
              <a:t>Support your child’s</a:t>
            </a:r>
            <a:br>
              <a:rPr lang="en-GB" smtClean="0">
                <a:solidFill>
                  <a:srgbClr val="0C2340"/>
                </a:solidFill>
                <a:latin typeface="Trebuchet MS" panose="020B0603020202020204" pitchFamily="34" charset="0"/>
              </a:rPr>
            </a:br>
            <a:r>
              <a:rPr lang="en-GB" smtClean="0">
                <a:solidFill>
                  <a:srgbClr val="0C2340"/>
                </a:solidFill>
                <a:latin typeface="Trebuchet MS" panose="020B0603020202020204" pitchFamily="34" charset="0"/>
              </a:rPr>
              <a:t>independence</a:t>
            </a:r>
            <a:endParaRPr lang="en-GB" dirty="0">
              <a:solidFill>
                <a:srgbClr val="0C2340"/>
              </a:solidFill>
              <a:latin typeface="Trebuchet MS" panose="020B06030202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9750" y="2952750"/>
            <a:ext cx="952500" cy="952500"/>
          </a:xfrm>
          <a:prstGeom prst="rect">
            <a:avLst/>
          </a:prstGeom>
        </p:spPr>
      </p:pic>
    </p:spTree>
    <p:extLst>
      <p:ext uri="{BB962C8B-B14F-4D97-AF65-F5344CB8AC3E}">
        <p14:creationId xmlns:p14="http://schemas.microsoft.com/office/powerpoint/2010/main" val="474248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28030" cy="1214015"/>
          </a:xfrm>
          <a:prstGeom prst="rect">
            <a:avLst/>
          </a:prstGeom>
        </p:spPr>
      </p:pic>
      <p:sp>
        <p:nvSpPr>
          <p:cNvPr id="5" name="Title 1"/>
          <p:cNvSpPr>
            <a:spLocks noGrp="1"/>
          </p:cNvSpPr>
          <p:nvPr>
            <p:ph type="ctrTitle"/>
          </p:nvPr>
        </p:nvSpPr>
        <p:spPr>
          <a:xfrm>
            <a:off x="2666298" y="2587586"/>
            <a:ext cx="6749934" cy="916393"/>
          </a:xfrm>
        </p:spPr>
        <p:txBody>
          <a:bodyPr>
            <a:normAutofit/>
          </a:bodyPr>
          <a:lstStyle/>
          <a:p>
            <a:pPr algn="l"/>
            <a:r>
              <a:rPr lang="en-GB" sz="4000" dirty="0" smtClean="0">
                <a:solidFill>
                  <a:srgbClr val="0C2340"/>
                </a:solidFill>
                <a:latin typeface="Trebuchet MS" panose="020B0603020202020204" pitchFamily="34" charset="0"/>
              </a:rPr>
              <a:t>    Going to the toilet</a:t>
            </a:r>
            <a:endParaRPr lang="en-GB" sz="4000" dirty="0">
              <a:solidFill>
                <a:srgbClr val="0C2340"/>
              </a:solidFill>
              <a:latin typeface="Trebuchet MS" panose="020B0603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8700" y="3012466"/>
            <a:ext cx="327914" cy="329746"/>
          </a:xfrm>
          <a:prstGeom prst="rect">
            <a:avLst/>
          </a:prstGeom>
        </p:spPr>
      </p:pic>
      <p:sp>
        <p:nvSpPr>
          <p:cNvPr id="7" name="Title 1"/>
          <p:cNvSpPr txBox="1">
            <a:spLocks/>
          </p:cNvSpPr>
          <p:nvPr/>
        </p:nvSpPr>
        <p:spPr>
          <a:xfrm>
            <a:off x="2666298" y="3300135"/>
            <a:ext cx="6749934" cy="9163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dirty="0" smtClean="0">
                <a:solidFill>
                  <a:srgbClr val="0C2340"/>
                </a:solidFill>
                <a:latin typeface="Trebuchet MS" panose="020B0603020202020204" pitchFamily="34" charset="0"/>
              </a:rPr>
              <a:t>    Getting dressed</a:t>
            </a:r>
            <a:endParaRPr lang="en-GB" sz="4000" dirty="0">
              <a:solidFill>
                <a:srgbClr val="0C2340"/>
              </a:solidFill>
              <a:latin typeface="Trebuchet MS" panose="020B0603020202020204" pitchFamily="34" charset="0"/>
            </a:endParaRPr>
          </a:p>
        </p:txBody>
      </p:sp>
      <p:sp>
        <p:nvSpPr>
          <p:cNvPr id="8" name="Title 1"/>
          <p:cNvSpPr txBox="1">
            <a:spLocks/>
          </p:cNvSpPr>
          <p:nvPr/>
        </p:nvSpPr>
        <p:spPr>
          <a:xfrm>
            <a:off x="2666298" y="4020317"/>
            <a:ext cx="6749934" cy="9163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dirty="0" smtClean="0">
                <a:solidFill>
                  <a:srgbClr val="0C2340"/>
                </a:solidFill>
                <a:latin typeface="Trebuchet MS" panose="020B0603020202020204" pitchFamily="34" charset="0"/>
              </a:rPr>
              <a:t>    Putting on shoes</a:t>
            </a:r>
            <a:endParaRPr lang="en-GB" sz="4000" dirty="0">
              <a:solidFill>
                <a:srgbClr val="0C2340"/>
              </a:solidFill>
              <a:latin typeface="Trebuchet MS" panose="020B0603020202020204" pitchFamily="34" charset="0"/>
            </a:endParaRPr>
          </a:p>
        </p:txBody>
      </p:sp>
      <p:sp>
        <p:nvSpPr>
          <p:cNvPr id="9" name="Title 1"/>
          <p:cNvSpPr txBox="1">
            <a:spLocks/>
          </p:cNvSpPr>
          <p:nvPr/>
        </p:nvSpPr>
        <p:spPr>
          <a:xfrm>
            <a:off x="2666298" y="4706311"/>
            <a:ext cx="6749934" cy="9163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dirty="0" smtClean="0">
                <a:latin typeface="Trebuchet MS" panose="020B0603020202020204" pitchFamily="34" charset="0"/>
              </a:rPr>
              <a:t>    </a:t>
            </a:r>
            <a:r>
              <a:rPr lang="en-GB" sz="4000" dirty="0" smtClean="0">
                <a:solidFill>
                  <a:srgbClr val="0C2340"/>
                </a:solidFill>
                <a:latin typeface="Trebuchet MS" panose="020B0603020202020204" pitchFamily="34" charset="0"/>
              </a:rPr>
              <a:t>Eating</a:t>
            </a:r>
            <a:endParaRPr lang="en-GB" sz="4000" dirty="0">
              <a:solidFill>
                <a:srgbClr val="0C2340"/>
              </a:solidFill>
              <a:latin typeface="Trebuchet MS" panose="020B0603020202020204" pitchFamily="34" charset="0"/>
            </a:endParaRPr>
          </a:p>
        </p:txBody>
      </p:sp>
      <p:sp>
        <p:nvSpPr>
          <p:cNvPr id="10" name="Title 1"/>
          <p:cNvSpPr txBox="1">
            <a:spLocks/>
          </p:cNvSpPr>
          <p:nvPr/>
        </p:nvSpPr>
        <p:spPr>
          <a:xfrm>
            <a:off x="2666298" y="5408681"/>
            <a:ext cx="6749934" cy="9163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dirty="0" smtClean="0">
                <a:solidFill>
                  <a:srgbClr val="0C2340"/>
                </a:solidFill>
                <a:latin typeface="Trebuchet MS" panose="020B0603020202020204" pitchFamily="34" charset="0"/>
              </a:rPr>
              <a:t>    Solving simple problems</a:t>
            </a:r>
            <a:endParaRPr lang="en-GB" sz="4000" dirty="0">
              <a:solidFill>
                <a:srgbClr val="0C2340"/>
              </a:solidFill>
              <a:latin typeface="Trebuchet MS" panose="020B0603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8700" y="3674705"/>
            <a:ext cx="327914" cy="32974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8700" y="4397582"/>
            <a:ext cx="327914" cy="32974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8700" y="5111904"/>
            <a:ext cx="327914" cy="32974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8700" y="5793430"/>
            <a:ext cx="327914" cy="329746"/>
          </a:xfrm>
          <a:prstGeom prst="rect">
            <a:avLst/>
          </a:prstGeom>
        </p:spPr>
      </p:pic>
      <p:sp>
        <p:nvSpPr>
          <p:cNvPr id="15" name="Title 1"/>
          <p:cNvSpPr txBox="1">
            <a:spLocks/>
          </p:cNvSpPr>
          <p:nvPr/>
        </p:nvSpPr>
        <p:spPr>
          <a:xfrm>
            <a:off x="2666298" y="393538"/>
            <a:ext cx="6749934" cy="173935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dirty="0" smtClean="0">
                <a:solidFill>
                  <a:srgbClr val="0C2340"/>
                </a:solidFill>
                <a:latin typeface="Trebuchet MS" panose="020B0603020202020204" pitchFamily="34" charset="0"/>
              </a:rPr>
              <a:t>Support your child’s</a:t>
            </a:r>
            <a:br>
              <a:rPr lang="en-GB" dirty="0" smtClean="0">
                <a:solidFill>
                  <a:srgbClr val="0C2340"/>
                </a:solidFill>
                <a:latin typeface="Trebuchet MS" panose="020B0603020202020204" pitchFamily="34" charset="0"/>
              </a:rPr>
            </a:br>
            <a:r>
              <a:rPr lang="en-GB" dirty="0" smtClean="0">
                <a:solidFill>
                  <a:srgbClr val="0C2340"/>
                </a:solidFill>
                <a:latin typeface="Trebuchet MS" panose="020B0603020202020204" pitchFamily="34" charset="0"/>
              </a:rPr>
              <a:t>independence</a:t>
            </a:r>
            <a:endParaRPr lang="en-GB" dirty="0">
              <a:solidFill>
                <a:srgbClr val="0C2340"/>
              </a:solidFill>
              <a:latin typeface="Trebuchet MS" panose="020B0603020202020204" pitchFamily="34" charset="0"/>
            </a:endParaRPr>
          </a:p>
        </p:txBody>
      </p:sp>
    </p:spTree>
    <p:extLst>
      <p:ext uri="{BB962C8B-B14F-4D97-AF65-F5344CB8AC3E}">
        <p14:creationId xmlns:p14="http://schemas.microsoft.com/office/powerpoint/2010/main" val="365777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27836"/>
            <a:ext cx="12192000" cy="8313672"/>
          </a:xfrm>
          <a:prstGeom prst="rect">
            <a:avLst/>
          </a:prstGeom>
        </p:spPr>
      </p:pic>
      <p:sp>
        <p:nvSpPr>
          <p:cNvPr id="6" name="Title 1"/>
          <p:cNvSpPr>
            <a:spLocks noGrp="1"/>
          </p:cNvSpPr>
          <p:nvPr>
            <p:ph type="ctrTitle"/>
          </p:nvPr>
        </p:nvSpPr>
        <p:spPr>
          <a:xfrm>
            <a:off x="2676700" y="2377441"/>
            <a:ext cx="6749934" cy="1739352"/>
          </a:xfrm>
          <a:solidFill>
            <a:schemeClr val="bg1"/>
          </a:solidFill>
        </p:spPr>
        <p:txBody>
          <a:bodyPr>
            <a:normAutofit fontScale="90000"/>
          </a:bodyPr>
          <a:lstStyle/>
          <a:p>
            <a:r>
              <a:rPr lang="en-GB" dirty="0" smtClean="0">
                <a:solidFill>
                  <a:srgbClr val="0C2340"/>
                </a:solidFill>
                <a:latin typeface="Trebuchet MS" panose="020B0603020202020204" pitchFamily="34" charset="0"/>
              </a:rPr>
              <a:t>Build up your</a:t>
            </a:r>
            <a:r>
              <a:rPr lang="en-GB" dirty="0">
                <a:solidFill>
                  <a:srgbClr val="0C2340"/>
                </a:solidFill>
                <a:latin typeface="Trebuchet MS" panose="020B0603020202020204" pitchFamily="34" charset="0"/>
              </a:rPr>
              <a:t> </a:t>
            </a:r>
            <a:r>
              <a:rPr lang="en-GB" dirty="0" smtClean="0">
                <a:solidFill>
                  <a:srgbClr val="0C2340"/>
                </a:solidFill>
                <a:latin typeface="Trebuchet MS" panose="020B0603020202020204" pitchFamily="34" charset="0"/>
              </a:rPr>
              <a:t>child’s</a:t>
            </a:r>
            <a:br>
              <a:rPr lang="en-GB" dirty="0" smtClean="0">
                <a:solidFill>
                  <a:srgbClr val="0C2340"/>
                </a:solidFill>
                <a:latin typeface="Trebuchet MS" panose="020B0603020202020204" pitchFamily="34" charset="0"/>
              </a:rPr>
            </a:br>
            <a:r>
              <a:rPr lang="en-GB" dirty="0" smtClean="0">
                <a:solidFill>
                  <a:srgbClr val="0C2340"/>
                </a:solidFill>
                <a:latin typeface="Trebuchet MS" panose="020B0603020202020204" pitchFamily="34" charset="0"/>
              </a:rPr>
              <a:t>social skills</a:t>
            </a:r>
            <a:endParaRPr lang="en-GB" dirty="0">
              <a:solidFill>
                <a:srgbClr val="0C2340"/>
              </a:solidFill>
              <a:latin typeface="Trebuchet MS" panose="020B0603020202020204" pitchFamily="34" charset="0"/>
            </a:endParaRPr>
          </a:p>
        </p:txBody>
      </p:sp>
    </p:spTree>
    <p:extLst>
      <p:ext uri="{BB962C8B-B14F-4D97-AF65-F5344CB8AC3E}">
        <p14:creationId xmlns:p14="http://schemas.microsoft.com/office/powerpoint/2010/main" val="2467850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28030" cy="1214015"/>
          </a:xfrm>
          <a:prstGeom prst="rect">
            <a:avLst/>
          </a:prstGeom>
        </p:spPr>
      </p:pic>
      <p:sp>
        <p:nvSpPr>
          <p:cNvPr id="5" name="Title 1"/>
          <p:cNvSpPr>
            <a:spLocks noGrp="1"/>
          </p:cNvSpPr>
          <p:nvPr>
            <p:ph type="ctrTitle"/>
          </p:nvPr>
        </p:nvSpPr>
        <p:spPr>
          <a:xfrm>
            <a:off x="2666298" y="2587586"/>
            <a:ext cx="6749934" cy="916393"/>
          </a:xfrm>
        </p:spPr>
        <p:txBody>
          <a:bodyPr>
            <a:normAutofit/>
          </a:bodyPr>
          <a:lstStyle/>
          <a:p>
            <a:pPr algn="l"/>
            <a:r>
              <a:rPr lang="en-GB" sz="4000" dirty="0" smtClean="0">
                <a:solidFill>
                  <a:srgbClr val="0C2340"/>
                </a:solidFill>
                <a:latin typeface="Trebuchet MS" panose="020B0603020202020204" pitchFamily="34" charset="0"/>
              </a:rPr>
              <a:t>    Organising play-dates</a:t>
            </a:r>
            <a:endParaRPr lang="en-GB" sz="4000" dirty="0">
              <a:solidFill>
                <a:srgbClr val="0C2340"/>
              </a:solidFill>
              <a:latin typeface="Trebuchet MS" panose="020B0603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8700" y="3012466"/>
            <a:ext cx="327914" cy="329746"/>
          </a:xfrm>
          <a:prstGeom prst="rect">
            <a:avLst/>
          </a:prstGeom>
        </p:spPr>
      </p:pic>
      <p:sp>
        <p:nvSpPr>
          <p:cNvPr id="7" name="Title 1"/>
          <p:cNvSpPr txBox="1">
            <a:spLocks/>
          </p:cNvSpPr>
          <p:nvPr/>
        </p:nvSpPr>
        <p:spPr>
          <a:xfrm>
            <a:off x="2666298" y="3300135"/>
            <a:ext cx="6749934" cy="9163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dirty="0" smtClean="0">
                <a:solidFill>
                  <a:srgbClr val="0C2340"/>
                </a:solidFill>
                <a:latin typeface="Trebuchet MS" panose="020B0603020202020204" pitchFamily="34" charset="0"/>
              </a:rPr>
              <a:t>    Practising greetings</a:t>
            </a:r>
            <a:endParaRPr lang="en-GB" sz="4000" dirty="0">
              <a:solidFill>
                <a:srgbClr val="0C2340"/>
              </a:solidFill>
              <a:latin typeface="Trebuchet MS" panose="020B0603020202020204" pitchFamily="34" charset="0"/>
            </a:endParaRPr>
          </a:p>
        </p:txBody>
      </p:sp>
      <p:sp>
        <p:nvSpPr>
          <p:cNvPr id="8" name="Title 1"/>
          <p:cNvSpPr txBox="1">
            <a:spLocks/>
          </p:cNvSpPr>
          <p:nvPr/>
        </p:nvSpPr>
        <p:spPr>
          <a:xfrm>
            <a:off x="2666298" y="4020317"/>
            <a:ext cx="6749934" cy="9163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dirty="0" smtClean="0">
                <a:solidFill>
                  <a:srgbClr val="0C2340"/>
                </a:solidFill>
                <a:latin typeface="Trebuchet MS" panose="020B0603020202020204" pitchFamily="34" charset="0"/>
              </a:rPr>
              <a:t>    Practising conversations</a:t>
            </a:r>
            <a:endParaRPr lang="en-GB" sz="4000" dirty="0">
              <a:solidFill>
                <a:srgbClr val="0C2340"/>
              </a:solidFill>
              <a:latin typeface="Trebuchet MS" panose="020B0603020202020204" pitchFamily="34" charset="0"/>
            </a:endParaRPr>
          </a:p>
        </p:txBody>
      </p:sp>
      <p:sp>
        <p:nvSpPr>
          <p:cNvPr id="9" name="Title 1"/>
          <p:cNvSpPr txBox="1">
            <a:spLocks/>
          </p:cNvSpPr>
          <p:nvPr/>
        </p:nvSpPr>
        <p:spPr>
          <a:xfrm>
            <a:off x="2666298" y="4706311"/>
            <a:ext cx="8539584" cy="9163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dirty="0" smtClean="0">
                <a:latin typeface="Trebuchet MS" panose="020B0603020202020204" pitchFamily="34" charset="0"/>
              </a:rPr>
              <a:t>    </a:t>
            </a:r>
            <a:r>
              <a:rPr lang="en-GB" sz="4000" dirty="0" smtClean="0">
                <a:solidFill>
                  <a:srgbClr val="0C2340"/>
                </a:solidFill>
                <a:latin typeface="Trebuchet MS" panose="020B0603020202020204" pitchFamily="34" charset="0"/>
              </a:rPr>
              <a:t>Encouraging sharing &amp; tolerance</a:t>
            </a:r>
            <a:endParaRPr lang="en-GB" sz="4000" dirty="0">
              <a:solidFill>
                <a:srgbClr val="0C2340"/>
              </a:solidFill>
              <a:latin typeface="Trebuchet MS" panose="020B0603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8700" y="3674705"/>
            <a:ext cx="327914" cy="32974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8700" y="4397582"/>
            <a:ext cx="327914" cy="32974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8700" y="5111904"/>
            <a:ext cx="327914" cy="329746"/>
          </a:xfrm>
          <a:prstGeom prst="rect">
            <a:avLst/>
          </a:prstGeom>
        </p:spPr>
      </p:pic>
      <p:sp>
        <p:nvSpPr>
          <p:cNvPr id="15" name="Title 1"/>
          <p:cNvSpPr txBox="1">
            <a:spLocks/>
          </p:cNvSpPr>
          <p:nvPr/>
        </p:nvSpPr>
        <p:spPr>
          <a:xfrm>
            <a:off x="2666298" y="393538"/>
            <a:ext cx="6749934" cy="173935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dirty="0" smtClean="0">
                <a:solidFill>
                  <a:srgbClr val="0C2340"/>
                </a:solidFill>
                <a:latin typeface="Trebuchet MS" panose="020B0603020202020204" pitchFamily="34" charset="0"/>
              </a:rPr>
              <a:t>Build up your child’s</a:t>
            </a:r>
            <a:br>
              <a:rPr lang="en-GB" dirty="0" smtClean="0">
                <a:solidFill>
                  <a:srgbClr val="0C2340"/>
                </a:solidFill>
                <a:latin typeface="Trebuchet MS" panose="020B0603020202020204" pitchFamily="34" charset="0"/>
              </a:rPr>
            </a:br>
            <a:r>
              <a:rPr lang="en-GB" dirty="0" smtClean="0">
                <a:solidFill>
                  <a:srgbClr val="0C2340"/>
                </a:solidFill>
                <a:latin typeface="Trebuchet MS" panose="020B0603020202020204" pitchFamily="34" charset="0"/>
              </a:rPr>
              <a:t>social skills</a:t>
            </a:r>
            <a:endParaRPr lang="en-GB" dirty="0">
              <a:solidFill>
                <a:srgbClr val="0C2340"/>
              </a:solidFill>
              <a:latin typeface="Trebuchet MS" panose="020B0603020202020204" pitchFamily="34" charset="0"/>
            </a:endParaRPr>
          </a:p>
        </p:txBody>
      </p:sp>
    </p:spTree>
    <p:extLst>
      <p:ext uri="{BB962C8B-B14F-4D97-AF65-F5344CB8AC3E}">
        <p14:creationId xmlns:p14="http://schemas.microsoft.com/office/powerpoint/2010/main" val="355647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14647"/>
            <a:ext cx="12232477" cy="8154167"/>
          </a:xfrm>
          <a:prstGeom prst="rect">
            <a:avLst/>
          </a:prstGeom>
        </p:spPr>
      </p:pic>
      <p:sp>
        <p:nvSpPr>
          <p:cNvPr id="6" name="Title 1"/>
          <p:cNvSpPr>
            <a:spLocks noGrp="1"/>
          </p:cNvSpPr>
          <p:nvPr>
            <p:ph type="ctrTitle"/>
          </p:nvPr>
        </p:nvSpPr>
        <p:spPr>
          <a:xfrm>
            <a:off x="1918447" y="2234005"/>
            <a:ext cx="8166848" cy="1739352"/>
          </a:xfrm>
          <a:solidFill>
            <a:schemeClr val="bg1"/>
          </a:solidFill>
        </p:spPr>
        <p:txBody>
          <a:bodyPr>
            <a:normAutofit fontScale="90000"/>
          </a:bodyPr>
          <a:lstStyle/>
          <a:p>
            <a:r>
              <a:rPr lang="en-GB" dirty="0" smtClean="0">
                <a:solidFill>
                  <a:srgbClr val="0C2340"/>
                </a:solidFill>
                <a:latin typeface="Trebuchet MS" panose="020B0603020202020204" pitchFamily="34" charset="0"/>
              </a:rPr>
              <a:t>Make a start on early literacy &amp; numeracy skills</a:t>
            </a:r>
            <a:endParaRPr lang="en-GB" dirty="0">
              <a:solidFill>
                <a:srgbClr val="0C2340"/>
              </a:solidFill>
              <a:latin typeface="Trebuchet MS" panose="020B0603020202020204" pitchFamily="34" charset="0"/>
            </a:endParaRPr>
          </a:p>
        </p:txBody>
      </p:sp>
    </p:spTree>
    <p:extLst>
      <p:ext uri="{BB962C8B-B14F-4D97-AF65-F5344CB8AC3E}">
        <p14:creationId xmlns:p14="http://schemas.microsoft.com/office/powerpoint/2010/main" val="38804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28030" cy="1214015"/>
          </a:xfrm>
          <a:prstGeom prst="rect">
            <a:avLst/>
          </a:prstGeom>
        </p:spPr>
      </p:pic>
      <p:sp>
        <p:nvSpPr>
          <p:cNvPr id="5" name="Title 1"/>
          <p:cNvSpPr>
            <a:spLocks noGrp="1"/>
          </p:cNvSpPr>
          <p:nvPr>
            <p:ph type="ctrTitle"/>
          </p:nvPr>
        </p:nvSpPr>
        <p:spPr>
          <a:xfrm>
            <a:off x="2666298" y="2587586"/>
            <a:ext cx="8046526" cy="916393"/>
          </a:xfrm>
        </p:spPr>
        <p:txBody>
          <a:bodyPr>
            <a:normAutofit fontScale="90000"/>
          </a:bodyPr>
          <a:lstStyle/>
          <a:p>
            <a:pPr algn="l"/>
            <a:r>
              <a:rPr lang="en-GB" sz="4000" dirty="0" smtClean="0">
                <a:solidFill>
                  <a:srgbClr val="0C2340"/>
                </a:solidFill>
                <a:latin typeface="Trebuchet MS" panose="020B0603020202020204" pitchFamily="34" charset="0"/>
              </a:rPr>
              <a:t>    Help them recognise their name</a:t>
            </a:r>
            <a:endParaRPr lang="en-GB" sz="4000" dirty="0">
              <a:solidFill>
                <a:srgbClr val="0C2340"/>
              </a:solidFill>
              <a:latin typeface="Trebuchet MS" panose="020B0603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8700" y="3012466"/>
            <a:ext cx="327914" cy="329746"/>
          </a:xfrm>
          <a:prstGeom prst="rect">
            <a:avLst/>
          </a:prstGeom>
        </p:spPr>
      </p:pic>
      <p:sp>
        <p:nvSpPr>
          <p:cNvPr id="7" name="Title 1"/>
          <p:cNvSpPr txBox="1">
            <a:spLocks/>
          </p:cNvSpPr>
          <p:nvPr/>
        </p:nvSpPr>
        <p:spPr>
          <a:xfrm>
            <a:off x="2666298" y="3300135"/>
            <a:ext cx="6749934" cy="9163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dirty="0" smtClean="0">
                <a:solidFill>
                  <a:srgbClr val="0C2340"/>
                </a:solidFill>
                <a:latin typeface="Trebuchet MS" panose="020B0603020202020204" pitchFamily="34" charset="0"/>
              </a:rPr>
              <a:t>    Share stories</a:t>
            </a:r>
            <a:endParaRPr lang="en-GB" sz="4000" dirty="0">
              <a:solidFill>
                <a:srgbClr val="0C2340"/>
              </a:solidFill>
              <a:latin typeface="Trebuchet MS" panose="020B0603020202020204" pitchFamily="34" charset="0"/>
            </a:endParaRPr>
          </a:p>
        </p:txBody>
      </p:sp>
      <p:sp>
        <p:nvSpPr>
          <p:cNvPr id="8" name="Title 1"/>
          <p:cNvSpPr txBox="1">
            <a:spLocks/>
          </p:cNvSpPr>
          <p:nvPr/>
        </p:nvSpPr>
        <p:spPr>
          <a:xfrm>
            <a:off x="2666298" y="4020317"/>
            <a:ext cx="6749934" cy="9163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dirty="0" smtClean="0">
                <a:solidFill>
                  <a:srgbClr val="0C2340"/>
                </a:solidFill>
                <a:latin typeface="Trebuchet MS" panose="020B0603020202020204" pitchFamily="34" charset="0"/>
              </a:rPr>
              <a:t>    Hone fine motor skills</a:t>
            </a:r>
            <a:endParaRPr lang="en-GB" sz="4000" dirty="0">
              <a:solidFill>
                <a:srgbClr val="0C2340"/>
              </a:solidFill>
              <a:latin typeface="Trebuchet MS" panose="020B0603020202020204" pitchFamily="34" charset="0"/>
            </a:endParaRPr>
          </a:p>
        </p:txBody>
      </p:sp>
      <p:sp>
        <p:nvSpPr>
          <p:cNvPr id="9" name="Title 1"/>
          <p:cNvSpPr txBox="1">
            <a:spLocks/>
          </p:cNvSpPr>
          <p:nvPr/>
        </p:nvSpPr>
        <p:spPr>
          <a:xfrm>
            <a:off x="2666298" y="4706311"/>
            <a:ext cx="8539584" cy="9163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dirty="0" smtClean="0">
                <a:latin typeface="Trebuchet MS" panose="020B0603020202020204" pitchFamily="34" charset="0"/>
              </a:rPr>
              <a:t>    </a:t>
            </a:r>
            <a:r>
              <a:rPr lang="en-GB" sz="4000" dirty="0" smtClean="0">
                <a:solidFill>
                  <a:srgbClr val="0C2340"/>
                </a:solidFill>
                <a:latin typeface="Trebuchet MS" panose="020B0603020202020204" pitchFamily="34" charset="0"/>
              </a:rPr>
              <a:t>Introduce them to numbers</a:t>
            </a:r>
            <a:endParaRPr lang="en-GB" sz="4000" dirty="0">
              <a:solidFill>
                <a:srgbClr val="0C2340"/>
              </a:solidFill>
              <a:latin typeface="Trebuchet MS" panose="020B0603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8700" y="3674705"/>
            <a:ext cx="327914" cy="32974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8700" y="4397582"/>
            <a:ext cx="327914" cy="32974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8700" y="5111904"/>
            <a:ext cx="327914" cy="329746"/>
          </a:xfrm>
          <a:prstGeom prst="rect">
            <a:avLst/>
          </a:prstGeom>
        </p:spPr>
      </p:pic>
      <p:sp>
        <p:nvSpPr>
          <p:cNvPr id="15" name="Title 1"/>
          <p:cNvSpPr txBox="1">
            <a:spLocks/>
          </p:cNvSpPr>
          <p:nvPr/>
        </p:nvSpPr>
        <p:spPr>
          <a:xfrm>
            <a:off x="2666297" y="393538"/>
            <a:ext cx="9050573" cy="173935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dirty="0" smtClean="0">
                <a:solidFill>
                  <a:srgbClr val="0C2340"/>
                </a:solidFill>
                <a:latin typeface="Trebuchet MS" panose="020B0603020202020204" pitchFamily="34" charset="0"/>
              </a:rPr>
              <a:t>Make a start on early literacy and numeracy skills</a:t>
            </a:r>
            <a:endParaRPr lang="en-GB" dirty="0">
              <a:solidFill>
                <a:srgbClr val="0C2340"/>
              </a:solidFill>
              <a:latin typeface="Trebuchet MS" panose="020B0603020202020204" pitchFamily="34" charset="0"/>
            </a:endParaRPr>
          </a:p>
        </p:txBody>
      </p:sp>
    </p:spTree>
    <p:extLst>
      <p:ext uri="{BB962C8B-B14F-4D97-AF65-F5344CB8AC3E}">
        <p14:creationId xmlns:p14="http://schemas.microsoft.com/office/powerpoint/2010/main" val="61002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872836"/>
            <a:ext cx="12320573" cy="8214612"/>
          </a:xfrm>
          <a:prstGeom prst="rect">
            <a:avLst/>
          </a:prstGeom>
        </p:spPr>
      </p:pic>
      <p:sp>
        <p:nvSpPr>
          <p:cNvPr id="6" name="Title 1"/>
          <p:cNvSpPr>
            <a:spLocks noGrp="1"/>
          </p:cNvSpPr>
          <p:nvPr>
            <p:ph type="ctrTitle"/>
          </p:nvPr>
        </p:nvSpPr>
        <p:spPr>
          <a:xfrm>
            <a:off x="1918447" y="2234005"/>
            <a:ext cx="8166848" cy="1739352"/>
          </a:xfrm>
          <a:solidFill>
            <a:schemeClr val="bg1"/>
          </a:solidFill>
        </p:spPr>
        <p:txBody>
          <a:bodyPr>
            <a:normAutofit/>
          </a:bodyPr>
          <a:lstStyle/>
          <a:p>
            <a:r>
              <a:rPr lang="en-GB" dirty="0" smtClean="0">
                <a:solidFill>
                  <a:srgbClr val="0C2340"/>
                </a:solidFill>
                <a:latin typeface="Trebuchet MS" panose="020B0603020202020204" pitchFamily="34" charset="0"/>
              </a:rPr>
              <a:t>Help your child to learn to concentrate</a:t>
            </a:r>
            <a:endParaRPr lang="en-GB" dirty="0">
              <a:solidFill>
                <a:srgbClr val="0C2340"/>
              </a:solidFill>
              <a:latin typeface="Trebuchet MS" panose="020B0603020202020204" pitchFamily="34" charset="0"/>
            </a:endParaRPr>
          </a:p>
        </p:txBody>
      </p:sp>
    </p:spTree>
    <p:extLst>
      <p:ext uri="{BB962C8B-B14F-4D97-AF65-F5344CB8AC3E}">
        <p14:creationId xmlns:p14="http://schemas.microsoft.com/office/powerpoint/2010/main" val="4224113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28030" cy="1214015"/>
          </a:xfrm>
          <a:prstGeom prst="rect">
            <a:avLst/>
          </a:prstGeom>
        </p:spPr>
      </p:pic>
      <p:sp>
        <p:nvSpPr>
          <p:cNvPr id="5" name="Title 1"/>
          <p:cNvSpPr>
            <a:spLocks noGrp="1"/>
          </p:cNvSpPr>
          <p:nvPr>
            <p:ph type="ctrTitle"/>
          </p:nvPr>
        </p:nvSpPr>
        <p:spPr>
          <a:xfrm>
            <a:off x="2666298" y="2587586"/>
            <a:ext cx="8046526" cy="916393"/>
          </a:xfrm>
        </p:spPr>
        <p:txBody>
          <a:bodyPr>
            <a:normAutofit/>
          </a:bodyPr>
          <a:lstStyle/>
          <a:p>
            <a:pPr algn="l"/>
            <a:r>
              <a:rPr lang="en-GB" sz="4000" dirty="0" smtClean="0">
                <a:solidFill>
                  <a:srgbClr val="0C2340"/>
                </a:solidFill>
                <a:latin typeface="Trebuchet MS" panose="020B0603020202020204" pitchFamily="34" charset="0"/>
              </a:rPr>
              <a:t>    Enjoy extended play together</a:t>
            </a:r>
            <a:endParaRPr lang="en-GB" sz="4000" dirty="0">
              <a:solidFill>
                <a:srgbClr val="0C2340"/>
              </a:solidFill>
              <a:latin typeface="Trebuchet MS" panose="020B0603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8700" y="3012466"/>
            <a:ext cx="327914" cy="329746"/>
          </a:xfrm>
          <a:prstGeom prst="rect">
            <a:avLst/>
          </a:prstGeom>
        </p:spPr>
      </p:pic>
      <p:sp>
        <p:nvSpPr>
          <p:cNvPr id="7" name="Title 1"/>
          <p:cNvSpPr txBox="1">
            <a:spLocks/>
          </p:cNvSpPr>
          <p:nvPr/>
        </p:nvSpPr>
        <p:spPr>
          <a:xfrm>
            <a:off x="2666297" y="3928859"/>
            <a:ext cx="6749934" cy="9163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dirty="0" smtClean="0">
                <a:solidFill>
                  <a:srgbClr val="0C2340"/>
                </a:solidFill>
                <a:latin typeface="Trebuchet MS" panose="020B0603020202020204" pitchFamily="34" charset="0"/>
              </a:rPr>
              <a:t>    Follow instructions</a:t>
            </a:r>
            <a:endParaRPr lang="en-GB" sz="4000" dirty="0">
              <a:solidFill>
                <a:srgbClr val="0C2340"/>
              </a:solidFill>
              <a:latin typeface="Trebuchet MS" panose="020B0603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8699" y="4303429"/>
            <a:ext cx="327914" cy="329746"/>
          </a:xfrm>
          <a:prstGeom prst="rect">
            <a:avLst/>
          </a:prstGeom>
        </p:spPr>
      </p:pic>
      <p:sp>
        <p:nvSpPr>
          <p:cNvPr id="15" name="Title 1"/>
          <p:cNvSpPr txBox="1">
            <a:spLocks/>
          </p:cNvSpPr>
          <p:nvPr/>
        </p:nvSpPr>
        <p:spPr>
          <a:xfrm>
            <a:off x="2666297" y="393538"/>
            <a:ext cx="9050573" cy="173935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dirty="0" smtClean="0">
                <a:solidFill>
                  <a:srgbClr val="0C2340"/>
                </a:solidFill>
                <a:latin typeface="Trebuchet MS" panose="020B0603020202020204" pitchFamily="34" charset="0"/>
              </a:rPr>
              <a:t>Help your child to learn to concentrate</a:t>
            </a:r>
            <a:endParaRPr lang="en-GB" dirty="0">
              <a:solidFill>
                <a:srgbClr val="0C2340"/>
              </a:solidFill>
              <a:latin typeface="Trebuchet MS" panose="020B0603020202020204" pitchFamily="34" charset="0"/>
            </a:endParaRPr>
          </a:p>
        </p:txBody>
      </p:sp>
    </p:spTree>
    <p:extLst>
      <p:ext uri="{BB962C8B-B14F-4D97-AF65-F5344CB8AC3E}">
        <p14:creationId xmlns:p14="http://schemas.microsoft.com/office/powerpoint/2010/main" val="74918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933</Words>
  <Application>Microsoft Office PowerPoint</Application>
  <PresentationFormat>Widescreen</PresentationFormat>
  <Paragraphs>92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Trebuchet MS</vt:lpstr>
      <vt:lpstr>Office Theme</vt:lpstr>
      <vt:lpstr>Getting Ready for Reception</vt:lpstr>
      <vt:lpstr>Support your child’s independence</vt:lpstr>
      <vt:lpstr>    Going to the toilet</vt:lpstr>
      <vt:lpstr>Build up your child’s social skills</vt:lpstr>
      <vt:lpstr>    Organising play-dates</vt:lpstr>
      <vt:lpstr>Make a start on early literacy &amp; numeracy skills</vt:lpstr>
      <vt:lpstr>    Help them recognise their name</vt:lpstr>
      <vt:lpstr>Help your child to learn to concentrate</vt:lpstr>
      <vt:lpstr>    Enjoy extended play together</vt:lpstr>
      <vt:lpstr>Talk to your child about school</vt:lpstr>
      <vt:lpstr>    Visit the school</vt:lpstr>
    </vt:vector>
  </TitlesOfParts>
  <Company>Gayhurst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Ready for Reception</dc:title>
  <dc:creator>Michelle Upton</dc:creator>
  <cp:lastModifiedBy>Michelle Upton</cp:lastModifiedBy>
  <cp:revision>14</cp:revision>
  <dcterms:created xsi:type="dcterms:W3CDTF">2020-06-10T13:48:05Z</dcterms:created>
  <dcterms:modified xsi:type="dcterms:W3CDTF">2020-06-23T09:52:24Z</dcterms:modified>
</cp:coreProperties>
</file>